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79" r:id="rId4"/>
  </p:sldMasterIdLst>
  <p:notesMasterIdLst>
    <p:notesMasterId r:id="rId68"/>
  </p:notesMasterIdLst>
  <p:handoutMasterIdLst>
    <p:handoutMasterId r:id="rId69"/>
  </p:handoutMasterIdLst>
  <p:sldIdLst>
    <p:sldId id="274" r:id="rId5"/>
    <p:sldId id="425" r:id="rId6"/>
    <p:sldId id="426" r:id="rId7"/>
    <p:sldId id="428" r:id="rId8"/>
    <p:sldId id="429" r:id="rId9"/>
    <p:sldId id="431" r:id="rId10"/>
    <p:sldId id="435" r:id="rId11"/>
    <p:sldId id="437" r:id="rId12"/>
    <p:sldId id="440" r:id="rId13"/>
    <p:sldId id="441" r:id="rId14"/>
    <p:sldId id="546" r:id="rId15"/>
    <p:sldId id="444" r:id="rId16"/>
    <p:sldId id="448" r:id="rId17"/>
    <p:sldId id="450" r:id="rId18"/>
    <p:sldId id="541" r:id="rId19"/>
    <p:sldId id="451" r:id="rId20"/>
    <p:sldId id="452" r:id="rId21"/>
    <p:sldId id="453" r:id="rId22"/>
    <p:sldId id="454" r:id="rId23"/>
    <p:sldId id="455" r:id="rId24"/>
    <p:sldId id="456" r:id="rId25"/>
    <p:sldId id="457" r:id="rId26"/>
    <p:sldId id="458" r:id="rId27"/>
    <p:sldId id="460" r:id="rId28"/>
    <p:sldId id="461" r:id="rId29"/>
    <p:sldId id="463" r:id="rId30"/>
    <p:sldId id="466" r:id="rId31"/>
    <p:sldId id="470" r:id="rId32"/>
    <p:sldId id="536" r:id="rId33"/>
    <p:sldId id="467" r:id="rId34"/>
    <p:sldId id="537" r:id="rId35"/>
    <p:sldId id="469" r:id="rId36"/>
    <p:sldId id="542" r:id="rId37"/>
    <p:sldId id="543" r:id="rId38"/>
    <p:sldId id="471" r:id="rId39"/>
    <p:sldId id="479" r:id="rId40"/>
    <p:sldId id="547" r:id="rId41"/>
    <p:sldId id="492" r:id="rId42"/>
    <p:sldId id="493" r:id="rId43"/>
    <p:sldId id="494" r:id="rId44"/>
    <p:sldId id="496" r:id="rId45"/>
    <p:sldId id="498" r:id="rId46"/>
    <p:sldId id="538" r:id="rId47"/>
    <p:sldId id="500" r:id="rId48"/>
    <p:sldId id="501" r:id="rId49"/>
    <p:sldId id="502" r:id="rId50"/>
    <p:sldId id="539" r:id="rId51"/>
    <p:sldId id="540" r:id="rId52"/>
    <p:sldId id="530" r:id="rId53"/>
    <p:sldId id="522" r:id="rId54"/>
    <p:sldId id="523" r:id="rId55"/>
    <p:sldId id="524" r:id="rId56"/>
    <p:sldId id="525" r:id="rId57"/>
    <p:sldId id="526" r:id="rId58"/>
    <p:sldId id="527" r:id="rId59"/>
    <p:sldId id="548" r:id="rId60"/>
    <p:sldId id="549" r:id="rId61"/>
    <p:sldId id="544" r:id="rId62"/>
    <p:sldId id="528" r:id="rId63"/>
    <p:sldId id="421" r:id="rId64"/>
    <p:sldId id="550" r:id="rId65"/>
    <p:sldId id="423" r:id="rId66"/>
    <p:sldId id="551" r:id="rId6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C9"/>
    <a:srgbClr val="FBEEDC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6" autoAdjust="0"/>
    <p:restoredTop sz="94590" autoAdjust="0"/>
  </p:normalViewPr>
  <p:slideViewPr>
    <p:cSldViewPr>
      <p:cViewPr varScale="1">
        <p:scale>
          <a:sx n="67" d="100"/>
          <a:sy n="67" d="100"/>
        </p:scale>
        <p:origin x="-640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12/16/2015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B2EED1-5F86-4130-8A9C-0D6D387AF9E3}" type="slidenum">
              <a:rPr lang="en-US"/>
              <a:pPr/>
              <a:t>45</a:t>
            </a:fld>
            <a:r>
              <a:rPr lang="en-US" dirty="0"/>
              <a:t>##</a:t>
            </a:r>
          </a:p>
        </p:txBody>
      </p:sp>
      <p:sp>
        <p:nvSpPr>
          <p:cNvPr id="52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26319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A874BD-1031-4293-87AD-FBBC82A23B83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05451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91015A-7735-44B6-83B3-DCE59FD6D69A}" type="slidenum">
              <a:rPr lang="en-US"/>
              <a:pPr/>
              <a:t>50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74488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F7FCB4-6B4C-47F4-9971-6918B6CC7ED5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2347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91015A-7735-44B6-83B3-DCE59FD6D69A}" type="slidenum">
              <a:rPr lang="en-US"/>
              <a:pPr/>
              <a:t>54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18824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17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F7FCB4-6B4C-47F4-9971-6918B6CC7ED5}" type="slidenum">
              <a:rPr lang="en-US"/>
              <a:pPr/>
              <a:t>59</a:t>
            </a:fld>
            <a:r>
              <a:rPr lang="en-US" dirty="0"/>
              <a:t>##</a:t>
            </a:r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59074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75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52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46813-EC07-463F-88C6-89222FEEFF73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5128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5712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41580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11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62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11C16A-B00C-4225-BA7A-E8543F10694E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31902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11C71-0AAF-4BF4-B6A0-00A4B683F4D3}" type="slidenum">
              <a:rPr lang="en-US"/>
              <a:pPr/>
              <a:t>40</a:t>
            </a:fld>
            <a:r>
              <a:rPr lang="en-US" dirty="0"/>
              <a:t>##</a:t>
            </a:r>
          </a:p>
        </p:txBody>
      </p:sp>
      <p:sp>
        <p:nvSpPr>
          <p:cNvPr id="54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89248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620A49-90CA-4C85-A40A-B1001C1C191B}" type="slidenum">
              <a:rPr lang="en-US"/>
              <a:pPr/>
              <a:t>44</a:t>
            </a:fld>
            <a:r>
              <a:rPr lang="en-US" dirty="0"/>
              <a:t>##</a:t>
            </a:r>
          </a:p>
        </p:txBody>
      </p:sp>
      <p:sp>
        <p:nvSpPr>
          <p:cNvPr id="57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52783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8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809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3454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889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55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12/16/2015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5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1748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636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32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300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4770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1689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rds.yahoo.com/_ylt=A0WTefZlhgpLqRMA8kKjzbkF/SIG=128oj9t9o/EXP=1259067365/**http:/www.flickr.com/photos/thorsdottir/3346542372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javascriptweblog.wordpress.com/2010/08/16/understanding-undefined-and-preventing-referenceerror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rds.yahoo.com/_ylt=A0WTb_k5eQpLX0oAzU.jzbkF/SIG=12b656ear/EXP=1259063993/**http:/www.radicalvalley.com/Images/PICS/data-entry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gif"/><Relationship Id="rId4" Type="http://schemas.openxmlformats.org/officeDocument/2006/relationships/image" Target="../media/image4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tfj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67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63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basics" TargetMode="External"/><Relationship Id="rId10" Type="http://schemas.openxmlformats.org/officeDocument/2006/relationships/image" Target="../media/image62.png"/><Relationship Id="rId19" Type="http://schemas.openxmlformats.org/officeDocument/2006/relationships/image" Target="../media/image66.png"/><Relationship Id="rId4" Type="http://schemas.openxmlformats.org/officeDocument/2006/relationships/image" Target="../media/image5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Number" TargetMode="External"/><Relationship Id="rId2" Type="http://schemas.openxmlformats.org/officeDocument/2006/relationships/hyperlink" Target="http://en.wikipedia.org/wiki/IEEE_floating_poin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657248"/>
            <a:ext cx="9586699" cy="1476352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Syntax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6012" y="2117699"/>
            <a:ext cx="7910299" cy="1311301"/>
          </a:xfrm>
        </p:spPr>
        <p:txBody>
          <a:bodyPr>
            <a:normAutofit fontScale="92500"/>
          </a:bodyPr>
          <a:lstStyle/>
          <a:p>
            <a:r>
              <a:rPr lang="en-US" dirty="0"/>
              <a:t>Data Types, Variables, Operators, Expressions, </a:t>
            </a:r>
            <a:r>
              <a:rPr lang="en-US" dirty="0" smtClean="0"/>
              <a:t>Conditional Statements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2" descr="http://educhoices.org/cimages/multimages/1/free_technology_courses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7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802" y="4419600"/>
            <a:ext cx="5305723" cy="1752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/>
          <p:cNvSpPr txBox="1"/>
          <p:nvPr/>
        </p:nvSpPr>
        <p:spPr>
          <a:xfrm rot="21359624">
            <a:off x="6393645" y="4609480"/>
            <a:ext cx="5003972" cy="1056509"/>
          </a:xfrm>
          <a:prstGeom prst="rect">
            <a:avLst/>
          </a:prstGeom>
          <a:noFill/>
        </p:spPr>
        <p:txBody>
          <a:bodyPr wrap="none" rtlCol="0">
            <a:prstTxWarp prst="textCascadeUp">
              <a:avLst/>
            </a:prstTxWarp>
            <a:spAutoFit/>
          </a:bodyPr>
          <a:lstStyle/>
          <a:p>
            <a:r>
              <a:rPr lang="en-US" sz="10700" b="1" dirty="0" smtClean="0">
                <a:ln w="6350">
                  <a:solidFill>
                    <a:schemeClr val="accent1">
                      <a:lumMod val="20000"/>
                      <a:lumOff val="80000"/>
                      <a:alpha val="70000"/>
                    </a:schemeClr>
                  </a:solidFill>
                  <a:prstDash val="solid"/>
                </a:ln>
                <a:solidFill>
                  <a:srgbClr val="FFFF00">
                    <a:alpha val="3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JavaScript Syntax</a:t>
            </a:r>
            <a:endParaRPr lang="en-US" sz="10700" b="1" dirty="0">
              <a:ln w="6350">
                <a:solidFill>
                  <a:schemeClr val="accent1">
                    <a:lumMod val="20000"/>
                    <a:lumOff val="80000"/>
                    <a:alpha val="70000"/>
                  </a:schemeClr>
                </a:solidFill>
                <a:prstDash val="solid"/>
              </a:ln>
              <a:solidFill>
                <a:srgbClr val="FFFF00">
                  <a:alpha val="30000"/>
                </a:srgbClr>
              </a:solidFill>
              <a:effectLst>
                <a:outerShdw blurRad="88900" sx="102000" sy="102000" algn="ctr" rotWithShape="0">
                  <a:prstClr val="black"/>
                </a:outerShdw>
              </a:effectLst>
            </a:endParaRP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0000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5102661" y="3647429"/>
            <a:ext cx="152272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Convert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floating-point </a:t>
            </a:r>
            <a:r>
              <a:rPr lang="en-US" dirty="0" smtClean="0"/>
              <a:t>to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integer</a:t>
            </a:r>
            <a:r>
              <a:rPr lang="en-US" dirty="0"/>
              <a:t> </a:t>
            </a:r>
            <a:r>
              <a:rPr lang="en-US" dirty="0" smtClean="0"/>
              <a:t>number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Convert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to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integer</a:t>
            </a:r>
            <a:r>
              <a:rPr lang="en-US" dirty="0"/>
              <a:t> </a:t>
            </a:r>
            <a:r>
              <a:rPr lang="en-US" dirty="0" smtClean="0"/>
              <a:t>number with rounding (up to half values)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Convert to integer number with rounding  (full integer values)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Conversion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36612" y="1676400"/>
            <a:ext cx="10512424" cy="8710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valueDouble = 8.75;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valueInt =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Math.floor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(valueDouble);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8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3276600"/>
            <a:ext cx="10512424" cy="8710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valueDouble = 8.75;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valueInt =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(valueDouble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endParaRPr lang="en-US" sz="23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22324" y="4953000"/>
            <a:ext cx="10512424" cy="1649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valueDouble = 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8.75;</a:t>
            </a: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valueInt =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Math.floor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(valueDouble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valueDouble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8.75;</a:t>
            </a:r>
            <a:endParaRPr lang="en-US" sz="23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valueInt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(valueDouble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Convert string to integer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Convert string to float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Parsing/Conversion 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1812" y="1981200"/>
            <a:ext cx="10512424" cy="8710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str = '1234';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i =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Number(str)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1235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1600" y="4005792"/>
            <a:ext cx="10512424" cy="8710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str = 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'1234.5';</a:t>
            </a: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i =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Number(str)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1235.5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8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Boolean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Has </a:t>
            </a:r>
            <a:r>
              <a:rPr lang="en-US" dirty="0"/>
              <a:t>two possible values</a:t>
            </a:r>
            <a:r>
              <a:rPr lang="en-US" dirty="0" smtClean="0"/>
              <a:t>: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true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false</a:t>
            </a:r>
          </a:p>
          <a:p>
            <a:pPr lvl="1"/>
            <a:r>
              <a:rPr lang="en-US" dirty="0"/>
              <a:t>Is useful in logical </a:t>
            </a:r>
            <a:r>
              <a:rPr lang="en-US" dirty="0" smtClean="0"/>
              <a:t>expressions</a:t>
            </a:r>
            <a:endParaRPr lang="bg-BG" dirty="0"/>
          </a:p>
          <a:p>
            <a:r>
              <a:rPr lang="en-US" dirty="0"/>
              <a:t>Example of </a:t>
            </a:r>
            <a:r>
              <a:rPr lang="en-US" dirty="0" smtClean="0"/>
              <a:t>Boolean variables:</a:t>
            </a:r>
            <a:endParaRPr lang="en-US" dirty="0"/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Boolean Data Type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62035" y="3851977"/>
            <a:ext cx="10061578" cy="25853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2;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greaterAB = (a &gt; b);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console.log(greaterAB);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equalA1 = (a == 1);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console.log(equalA1);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</a:p>
        </p:txBody>
      </p:sp>
      <p:pic>
        <p:nvPicPr>
          <p:cNvPr id="7" name="Picture 2" descr="http://www.filmfestivalworld.com/fileadmin/media/festival/True_False_Film_Festival/True_False_Documentary_Festival_10_ori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902" y="1441866"/>
            <a:ext cx="1663019" cy="1896882"/>
          </a:xfrm>
          <a:prstGeom prst="roundRect">
            <a:avLst>
              <a:gd name="adj" fmla="val 10417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0140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data type r</a:t>
            </a:r>
            <a:r>
              <a:rPr lang="en-US" dirty="0" smtClean="0"/>
              <a:t>epresents </a:t>
            </a:r>
            <a:r>
              <a:rPr lang="en-US" dirty="0"/>
              <a:t>a sequence of characters</a:t>
            </a:r>
          </a:p>
          <a:p>
            <a:r>
              <a:rPr lang="en-US" dirty="0" smtClean="0"/>
              <a:t>Strings </a:t>
            </a:r>
            <a:r>
              <a:rPr lang="en-US" dirty="0"/>
              <a:t>are enclosed in quotes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Both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/>
              <a:t> work correctly</a:t>
            </a:r>
          </a:p>
          <a:p>
            <a:pPr lvl="2"/>
            <a:r>
              <a:rPr lang="en-US" dirty="0" smtClean="0"/>
              <a:t>Best practices suggest using single quotes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Strings </a:t>
            </a:r>
            <a:r>
              <a:rPr lang="en-US" dirty="0"/>
              <a:t>can be </a:t>
            </a:r>
            <a:r>
              <a:rPr lang="en-US" dirty="0" smtClean="0"/>
              <a:t>concatenated (joined together)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</a:p>
          <a:p>
            <a:pPr lvl="1"/>
            <a:endParaRPr lang="en-US" dirty="0"/>
          </a:p>
          <a:p>
            <a:pPr marL="377887" lvl="1" indent="0">
              <a:buNone/>
            </a:pP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1062036" y="3913496"/>
            <a:ext cx="10061576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 = 'Welcome to JavaScript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62036" y="5943600"/>
            <a:ext cx="10061576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name 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'Soft'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' ' +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'Uni';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210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Strings are stored internally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Unicode</a:t>
            </a:r>
          </a:p>
          <a:p>
            <a:pPr lvl="1"/>
            <a:r>
              <a:rPr lang="en-US" dirty="0" smtClean="0"/>
              <a:t>Unicode supports all commonly used alphabets in the world</a:t>
            </a:r>
          </a:p>
          <a:p>
            <a:pPr lvl="2"/>
            <a:r>
              <a:rPr lang="en-US" dirty="0" smtClean="0"/>
              <a:t>E.g. Cyrillic, Chinese, Arabic, Greek, etc. scripts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 are Unicode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12814" y="3429000"/>
            <a:ext cx="10363198" cy="28377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asSalamuAlaykum = '</a:t>
            </a:r>
            <a:r>
              <a:rPr lang="ar-A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السلام عليكم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alert(asSalamuAlaykum);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кирилица =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Това е на кирилица!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alert(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кирилица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leafJapanese = '</a:t>
            </a:r>
            <a:r>
              <a:rPr lang="ja-JP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Pronounced as "ha"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alert(leafJapanese);</a:t>
            </a:r>
          </a:p>
        </p:txBody>
      </p:sp>
    </p:spTree>
    <p:extLst>
      <p:ext uri="{BB962C8B-B14F-4D97-AF65-F5344CB8AC3E}">
        <p14:creationId xmlns:p14="http://schemas.microsoft.com/office/powerpoint/2010/main" val="251322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Objects in JavaScript hold key-value pairs: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Type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2093012"/>
            <a:ext cx="1036319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obj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name : "SoftUni", age : 2 };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 {name: "SoftUni", age: 2}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['site'] = "http://www.softuni.bg";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obj.age =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obj['name']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"Software University";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 {name: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"Software University",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age: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site: "http://www.softuni.bg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 obj.name;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obj.site;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{age: 10}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9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dirty="0" smtClean="0"/>
              <a:t>Data Types in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712" y="1344340"/>
            <a:ext cx="5905500" cy="3207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186168">
            <a:off x="3560637" y="2949868"/>
            <a:ext cx="3444750" cy="735647"/>
          </a:xfrm>
          <a:prstGeom prst="rect">
            <a:avLst/>
          </a:prstGeom>
          <a:noFill/>
        </p:spPr>
        <p:txBody>
          <a:bodyPr wrap="none" rtlCol="0">
            <a:prstTxWarp prst="textCascadeUp">
              <a:avLst/>
            </a:prstTxWarp>
            <a:spAutoFit/>
          </a:bodyPr>
          <a:lstStyle/>
          <a:p>
            <a:r>
              <a:rPr lang="en-US" sz="10700" b="1" dirty="0" smtClean="0">
                <a:ln w="3175">
                  <a:solidFill>
                    <a:srgbClr val="06CFEA">
                      <a:alpha val="69804"/>
                    </a:srgbClr>
                  </a:solidFill>
                  <a:prstDash val="solid"/>
                </a:ln>
                <a:solidFill>
                  <a:srgbClr val="00B0F0">
                    <a:alpha val="3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Data Types</a:t>
            </a:r>
            <a:endParaRPr lang="en-US" sz="10700" b="1" dirty="0">
              <a:ln w="3175">
                <a:solidFill>
                  <a:srgbClr val="06CFEA">
                    <a:alpha val="69804"/>
                  </a:srgbClr>
                </a:solidFill>
                <a:prstDash val="solid"/>
              </a:ln>
              <a:solidFill>
                <a:srgbClr val="00B0F0">
                  <a:alpha val="30000"/>
                </a:srgbClr>
              </a:solidFill>
              <a:effectLst>
                <a:outerShdw blurRad="88900" sx="102000" sy="102000" algn="ctr" rotWithShape="0">
                  <a:prstClr val="black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644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Undefined and Null Values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What is '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en-US" dirty="0" smtClean="0"/>
              <a:t>' in JavaScript?</a:t>
            </a:r>
            <a:endParaRPr lang="en-US" dirty="0"/>
          </a:p>
        </p:txBody>
      </p:sp>
      <p:pic>
        <p:nvPicPr>
          <p:cNvPr id="6146" name="Picture 2" descr="http://measuredme.com/wp-content/uploads/2013/01/quantified-self-self-tracking-data-and-missing-valu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070" y="1181024"/>
            <a:ext cx="4558756" cy="3409950"/>
          </a:xfrm>
          <a:prstGeom prst="rect">
            <a:avLst/>
          </a:prstGeom>
          <a:solidFill>
            <a:srgbClr val="FFFFFF"/>
          </a:solidFill>
          <a:effectLst>
            <a:softEdge rad="63500"/>
          </a:effectLst>
          <a:extLst/>
        </p:spPr>
      </p:pic>
      <p:pic>
        <p:nvPicPr>
          <p:cNvPr id="6148" name="Picture 4" descr="http://www.codeproject.com/KB/architecture/648760/Nul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60" t="-11339" r="-13260" b="-11339"/>
          <a:stretch/>
        </p:blipFill>
        <p:spPr bwMode="auto">
          <a:xfrm>
            <a:off x="8913812" y="1793740"/>
            <a:ext cx="2112000" cy="2047857"/>
          </a:xfrm>
          <a:prstGeom prst="rect">
            <a:avLst/>
          </a:prstGeom>
          <a:solidFill>
            <a:srgbClr val="FFFFFF"/>
          </a:solidFill>
          <a:effectLst>
            <a:softEdge rad="63500"/>
          </a:effectLst>
        </p:spPr>
      </p:pic>
      <p:pic>
        <p:nvPicPr>
          <p:cNvPr id="2050" name="Picture 2" descr="A null set symbol, one of the many symbols for atheis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54" y="1793740"/>
            <a:ext cx="2047858" cy="2047858"/>
          </a:xfrm>
          <a:prstGeom prst="rect">
            <a:avLst/>
          </a:prstGeom>
          <a:solidFill>
            <a:srgbClr val="FFFFFF"/>
          </a:solidFill>
          <a:effectLst>
            <a:softEdge rad="63500"/>
          </a:effectLst>
          <a:extLst/>
        </p:spPr>
      </p:pic>
    </p:spTree>
    <p:extLst>
      <p:ext uri="{BB962C8B-B14F-4D97-AF65-F5344CB8AC3E}">
        <p14:creationId xmlns:p14="http://schemas.microsoft.com/office/powerpoint/2010/main" val="185079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 JS there is a special value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means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variable has not been defined</a:t>
            </a:r>
            <a:r>
              <a:rPr lang="en-US" dirty="0">
                <a:solidFill>
                  <a:srgbClr val="FFFFFF"/>
                </a:solidFill>
              </a:rPr>
              <a:t> (no such variable exist in the current context) </a:t>
            </a:r>
            <a:endParaRPr lang="en-US" dirty="0" smtClean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Undefined </a:t>
            </a:r>
            <a:r>
              <a:rPr lang="en-US" dirty="0" smtClean="0"/>
              <a:t>is different than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Null</a:t>
            </a:r>
            <a:r>
              <a:rPr lang="en-US" dirty="0" smtClean="0"/>
              <a:t> means that an object exists and is empty (has no value)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Undefined and Null Values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85836" y="4368731"/>
            <a:ext cx="10213976" cy="21082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x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undefined;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alert(x);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null;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alert(x);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null</a:t>
            </a:r>
          </a:p>
        </p:txBody>
      </p:sp>
    </p:spTree>
    <p:extLst>
      <p:ext uri="{BB962C8B-B14F-4D97-AF65-F5344CB8AC3E}">
        <p14:creationId xmlns:p14="http://schemas.microsoft.com/office/powerpoint/2010/main" val="36373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variable type can be checked at runtime: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the Type of a Variable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89014" y="2046506"/>
            <a:ext cx="10210798" cy="42780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x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console.log(typeof(x));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number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new Number(5);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console.log(typeof(x));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Number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{[[PrimitiveValue]]: 5} 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null;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console.log(typeof(x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undefined;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console.log(typeof(x));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</p:txBody>
      </p:sp>
    </p:spTree>
    <p:extLst>
      <p:ext uri="{BB962C8B-B14F-4D97-AF65-F5344CB8AC3E}">
        <p14:creationId xmlns:p14="http://schemas.microsoft.com/office/powerpoint/2010/main" val="340253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1175" indent="-511175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Data Types in JavaScript</a:t>
            </a:r>
          </a:p>
          <a:p>
            <a:pPr marL="815921" lvl="1" indent="-511175">
              <a:lnSpc>
                <a:spcPct val="100000"/>
              </a:lnSpc>
            </a:pPr>
            <a:r>
              <a:rPr lang="en-US" dirty="0" smtClean="0"/>
              <a:t>Object, Number, Boolean, String</a:t>
            </a:r>
          </a:p>
          <a:p>
            <a:pPr marL="511175" indent="-511175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Declaring and Using Variables</a:t>
            </a:r>
            <a:endParaRPr lang="en-US" dirty="0"/>
          </a:p>
          <a:p>
            <a:pPr marL="511175" indent="-511175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Operators, Expressions, Statements</a:t>
            </a:r>
          </a:p>
          <a:p>
            <a:pPr marL="511175" indent="-511175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Conditional Statements</a:t>
            </a:r>
          </a:p>
          <a:p>
            <a:pPr marL="815921" lvl="1" indent="-511175">
              <a:lnSpc>
                <a:spcPct val="100000"/>
              </a:lnSpc>
            </a:pPr>
            <a:r>
              <a:rPr lang="en-US" sz="3400" dirty="0"/>
              <a:t>If-else, switch-case</a:t>
            </a:r>
            <a:endParaRPr lang="en-US" sz="3400" dirty="0" smtClean="0"/>
          </a:p>
          <a:p>
            <a:pPr marL="511175" indent="-511175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False-like Conditions</a:t>
            </a:r>
          </a:p>
          <a:p>
            <a:pPr marL="815921" lvl="1" indent="-511175">
              <a:lnSpc>
                <a:spcPct val="100000"/>
              </a:lnSpc>
            </a:pPr>
            <a:r>
              <a:rPr lang="en-US" dirty="0" smtClean="0"/>
              <a:t>Falsy/Truthy conditions</a:t>
            </a:r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12" y="4126385"/>
            <a:ext cx="1997594" cy="1997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35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Undefined / Null / Typeof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measuredme.com/wp-content/uploads/2013/01/quantified-self-self-tracking-data-and-missing-valu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212" y="1018650"/>
            <a:ext cx="4762500" cy="3562351"/>
          </a:xfrm>
          <a:prstGeom prst="rect">
            <a:avLst/>
          </a:prstGeom>
          <a:solidFill>
            <a:srgbClr val="FFFFFF"/>
          </a:solidFill>
          <a:effectLst>
            <a:softEdge rad="63500"/>
          </a:effectLst>
          <a:extLst/>
        </p:spPr>
      </p:pic>
      <p:pic>
        <p:nvPicPr>
          <p:cNvPr id="6148" name="Picture 4" descr="http://www.codeproject.com/KB/architecture/648760/Nul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60" t="-11339" r="-13260" b="-11339"/>
          <a:stretch/>
        </p:blipFill>
        <p:spPr bwMode="auto">
          <a:xfrm>
            <a:off x="7265612" y="676221"/>
            <a:ext cx="2410200" cy="2337000"/>
          </a:xfrm>
          <a:prstGeom prst="rect">
            <a:avLst/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1026" name="Picture 2" descr="magnifi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462" y="2780400"/>
            <a:ext cx="1943998" cy="1944000"/>
          </a:xfrm>
          <a:prstGeom prst="rect">
            <a:avLst/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63500"/>
          </a:effectLst>
          <a:extLst/>
        </p:spPr>
      </p:pic>
    </p:spTree>
    <p:extLst>
      <p:ext uri="{BB962C8B-B14F-4D97-AF65-F5344CB8AC3E}">
        <p14:creationId xmlns:p14="http://schemas.microsoft.com/office/powerpoint/2010/main" val="36932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32518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Declaring and Using Variables</a:t>
            </a:r>
          </a:p>
        </p:txBody>
      </p:sp>
      <p:pic>
        <p:nvPicPr>
          <p:cNvPr id="45064" name="Picture 8" descr="View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847098"/>
            <a:ext cx="3352800" cy="2306726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6475412" y="2182898"/>
            <a:ext cx="1938883" cy="1635125"/>
            <a:chOff x="6629400" y="609600"/>
            <a:chExt cx="1938883" cy="1635125"/>
          </a:xfrm>
        </p:grpSpPr>
        <p:pic>
          <p:nvPicPr>
            <p:cNvPr id="40962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5" cstate="screen">
              <a:lum bright="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0537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</a:t>
            </a:r>
            <a:r>
              <a:rPr lang="en-US" dirty="0"/>
              <a:t>is a:</a:t>
            </a:r>
          </a:p>
          <a:p>
            <a:pPr lvl="1"/>
            <a:r>
              <a:rPr lang="en-US" dirty="0"/>
              <a:t>Placeholder of information that can </a:t>
            </a:r>
            <a:r>
              <a:rPr lang="en-US" dirty="0" smtClean="0"/>
              <a:t>be changed </a:t>
            </a:r>
            <a:r>
              <a:rPr lang="en-US" dirty="0"/>
              <a:t>at </a:t>
            </a:r>
            <a:r>
              <a:rPr lang="en-US" dirty="0" smtClean="0"/>
              <a:t>run-time</a:t>
            </a:r>
          </a:p>
          <a:p>
            <a:pPr lvl="1"/>
            <a:r>
              <a:rPr lang="en-US" dirty="0" smtClean="0"/>
              <a:t>A piece of computer memory holding some value</a:t>
            </a:r>
            <a:endParaRPr lang="en-US" dirty="0"/>
          </a:p>
          <a:p>
            <a:r>
              <a:rPr lang="en-US" dirty="0"/>
              <a:t>Variables allow you to:</a:t>
            </a:r>
          </a:p>
          <a:p>
            <a:pPr lvl="1"/>
            <a:r>
              <a:rPr lang="en-US" dirty="0"/>
              <a:t>Store information</a:t>
            </a:r>
          </a:p>
          <a:p>
            <a:pPr lvl="1"/>
            <a:r>
              <a:rPr lang="en-US" dirty="0"/>
              <a:t>Retrieve the stored information</a:t>
            </a:r>
          </a:p>
          <a:p>
            <a:pPr lvl="1"/>
            <a:r>
              <a:rPr lang="en-US" dirty="0" smtClean="0"/>
              <a:t>Change the </a:t>
            </a:r>
            <a:r>
              <a:rPr lang="en-US" dirty="0"/>
              <a:t>stored information</a:t>
            </a:r>
            <a:endParaRPr lang="bg-BG" dirty="0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Variable?</a:t>
            </a:r>
            <a:endParaRPr lang="bg-BG"/>
          </a:p>
        </p:txBody>
      </p:sp>
      <p:grpSp>
        <p:nvGrpSpPr>
          <p:cNvPr id="6" name="Group 5"/>
          <p:cNvGrpSpPr/>
          <p:nvPr/>
        </p:nvGrpSpPr>
        <p:grpSpPr>
          <a:xfrm>
            <a:off x="8803729" y="4079875"/>
            <a:ext cx="2319883" cy="2016125"/>
            <a:chOff x="6629400" y="609600"/>
            <a:chExt cx="1938883" cy="1635125"/>
          </a:xfrm>
        </p:grpSpPr>
        <p:pic>
          <p:nvPicPr>
            <p:cNvPr id="7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2" cstate="screen">
              <a:lum bright="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4394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variable has: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 (of stored data)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counter</a:t>
            </a:r>
          </a:p>
          <a:p>
            <a:pPr lvl="1"/>
            <a:r>
              <a:rPr lang="en-US" dirty="0" smtClean="0"/>
              <a:t>Type: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number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lvl="1"/>
            <a:r>
              <a:rPr lang="en-US" dirty="0" smtClean="0"/>
              <a:t>Value: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Characteristics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455200" y="3936298"/>
            <a:ext cx="5163212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counter = 5;</a:t>
            </a:r>
          </a:p>
        </p:txBody>
      </p:sp>
      <p:pic>
        <p:nvPicPr>
          <p:cNvPr id="37890" name="Picture 2" descr="http://www.jerrysartarama.com/IMAGES/LUKAS/Lukas-Studio-Oil-Color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733800"/>
            <a:ext cx="3057053" cy="23157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0713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Specify </a:t>
            </a:r>
            <a:r>
              <a:rPr lang="en-US" dirty="0"/>
              <a:t>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 </a:t>
            </a:r>
            <a:r>
              <a:rPr lang="en-US" dirty="0"/>
              <a:t>is inferred by the value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Give </a:t>
            </a:r>
            <a:r>
              <a:rPr lang="en-US" dirty="0"/>
              <a:t>it 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initial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Example:</a:t>
            </a:r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Variables</a:t>
            </a:r>
            <a:endParaRPr lang="bg-BG" dirty="0"/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814520" y="5029200"/>
            <a:ext cx="10385292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height = 200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str = "Hello";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obj = { name : 'Peter', age : 19 };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920" y="1905000"/>
            <a:ext cx="2835662" cy="1973082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 rot="21010789">
            <a:off x="6815207" y="2957133"/>
            <a:ext cx="1660519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var</a:t>
            </a:r>
          </a:p>
        </p:txBody>
      </p:sp>
    </p:spTree>
    <p:extLst>
      <p:ext uri="{BB962C8B-B14F-4D97-AF65-F5344CB8AC3E}">
        <p14:creationId xmlns:p14="http://schemas.microsoft.com/office/powerpoint/2010/main" val="3525190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Letters </a:t>
            </a:r>
            <a:r>
              <a:rPr lang="en-US" dirty="0"/>
              <a:t>(Unicode</a:t>
            </a:r>
            <a:r>
              <a:rPr lang="en-US" dirty="0" smtClean="0"/>
              <a:t>),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digits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 smtClean="0"/>
              <a:t>],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underscore</a:t>
            </a:r>
            <a:r>
              <a:rPr lang="en-US" dirty="0" smtClean="0"/>
              <a:t> 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dollar</a:t>
            </a:r>
            <a:r>
              <a:rPr lang="en-US" dirty="0" smtClean="0"/>
              <a:t> 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smtClean="0"/>
              <a:t>'</a:t>
            </a:r>
            <a:endParaRPr lang="en-US" dirty="0"/>
          </a:p>
          <a:p>
            <a:pPr lvl="1"/>
            <a:r>
              <a:rPr lang="en-US" dirty="0" smtClean="0"/>
              <a:t>Cannot start with a digit</a:t>
            </a:r>
          </a:p>
          <a:p>
            <a:pPr lvl="1"/>
            <a:r>
              <a:rPr lang="en-US" dirty="0" smtClean="0"/>
              <a:t>Cannot </a:t>
            </a:r>
            <a:r>
              <a:rPr lang="en-US" dirty="0"/>
              <a:t>be a </a:t>
            </a:r>
            <a:r>
              <a:rPr lang="en-US" dirty="0" smtClean="0"/>
              <a:t>JavaScript keyword</a:t>
            </a:r>
          </a:p>
          <a:p>
            <a:r>
              <a:rPr lang="en-US" dirty="0" smtClean="0"/>
              <a:t>Identifiers in </a:t>
            </a:r>
            <a:r>
              <a:rPr lang="en-US" dirty="0"/>
              <a:t>JavaScript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case-sensitive</a:t>
            </a:r>
          </a:p>
          <a:p>
            <a:r>
              <a:rPr lang="en-US" dirty="0" smtClean="0"/>
              <a:t>Identifiers should </a:t>
            </a:r>
            <a:r>
              <a:rPr lang="en-US" dirty="0"/>
              <a:t>have a descriptive </a:t>
            </a:r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Only </a:t>
            </a:r>
            <a:r>
              <a:rPr lang="en-US" dirty="0"/>
              <a:t>Latin letters</a:t>
            </a:r>
          </a:p>
          <a:p>
            <a:r>
              <a:rPr lang="en-US" dirty="0" smtClean="0"/>
              <a:t>Variable names: </a:t>
            </a:r>
            <a:r>
              <a:rPr lang="en-US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camelCase</a:t>
            </a:r>
          </a:p>
          <a:p>
            <a:r>
              <a:rPr lang="en-US" dirty="0" smtClean="0"/>
              <a:t>Function names :use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camelCase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Identifiers</a:t>
            </a:r>
            <a:endParaRPr lang="bg-BG" dirty="0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877459"/>
            <a:ext cx="2914753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8310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Examples of correct identifiers: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dirty="0"/>
              <a:t>Examples of incorrect identifiers:</a:t>
            </a:r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 – Examples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57236" y="5818496"/>
            <a:ext cx="10671176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= 5;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is a keyword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2Pac = 2;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Cannot begin with a digit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58826" y="1678321"/>
            <a:ext cx="10671176" cy="33239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New = 2;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N is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capital, so it's not a JS keyword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_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2Pac = 2;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identifier begins with _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bg-BG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поздрав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'Hello';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Unicode symbols used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is more appropriate: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greeting = 'Hello';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100;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Undescriptive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numberOfClients = 100;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Descriptive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Overdescriptive identifier: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numberOfPrivateClientOfTheFirm = 100;</a:t>
            </a:r>
          </a:p>
        </p:txBody>
      </p:sp>
    </p:spTree>
    <p:extLst>
      <p:ext uri="{BB962C8B-B14F-4D97-AF65-F5344CB8AC3E}">
        <p14:creationId xmlns:p14="http://schemas.microsoft.com/office/powerpoint/2010/main" val="1116328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49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smtClean="0"/>
              <a:t> operator is used to assign a value to a variable:</a:t>
            </a:r>
            <a:endParaRPr lang="en-US" dirty="0"/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</a:t>
            </a:r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549892" name="Rectangle 4"/>
          <p:cNvSpPr>
            <a:spLocks noChangeArrowheads="1"/>
          </p:cNvSpPr>
          <p:nvPr/>
        </p:nvSpPr>
        <p:spPr bwMode="auto">
          <a:xfrm>
            <a:off x="912812" y="2369570"/>
            <a:ext cx="10282234" cy="36502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 a value to a variable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firstValue = 5;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an already declared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secondValue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firstValue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cascade calling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assigns 3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firstValue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then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firstValue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thirdValue, so both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variables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have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value 3 as a result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thirdValue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firstValue = 3;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Avoid this!</a:t>
            </a:r>
          </a:p>
        </p:txBody>
      </p:sp>
      <p:pic>
        <p:nvPicPr>
          <p:cNvPr id="26625" name="Picture 1" descr="C:\Trash\mouse-hammer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646" y="2069727"/>
            <a:ext cx="1638300" cy="1947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5675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Local variables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Declared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with</a:t>
            </a:r>
            <a:r>
              <a:rPr lang="en-US" dirty="0" smtClean="0"/>
              <a:t> the keyword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Global variables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Declared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without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the keyword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Stored as properties </a:t>
            </a:r>
            <a:r>
              <a:rPr lang="en-US" dirty="0"/>
              <a:t>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en-US" dirty="0"/>
              <a:t> </a:t>
            </a:r>
            <a:r>
              <a:rPr lang="en-US" dirty="0" smtClean="0"/>
              <a:t>object</a:t>
            </a:r>
          </a:p>
          <a:p>
            <a:pPr lvl="1"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noProof="1"/>
              <a:t>Using </a:t>
            </a:r>
            <a:r>
              <a:rPr lang="en-US" noProof="1" smtClean="0"/>
              <a:t>global variables is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very bad practice</a:t>
            </a:r>
            <a:r>
              <a:rPr lang="en-US" noProof="1" smtClean="0"/>
              <a:t>!</a:t>
            </a:r>
            <a:endParaRPr lang="bg-BG" noProof="1"/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and Global Variables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365251" y="2457575"/>
            <a:ext cx="9453562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5;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 is local in the current scope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</a:t>
            </a:r>
            <a:r>
              <a:rPr lang="bg-BG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alabala</a:t>
            </a:r>
            <a:r>
              <a:rPr lang="bg-BG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same a is referenced here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365251" y="5464022"/>
            <a:ext cx="9453562" cy="4441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5;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same as window.a = 5;</a:t>
            </a:r>
          </a:p>
        </p:txBody>
      </p:sp>
    </p:spTree>
    <p:extLst>
      <p:ext uri="{BB962C8B-B14F-4D97-AF65-F5344CB8AC3E}">
        <p14:creationId xmlns:p14="http://schemas.microsoft.com/office/powerpoint/2010/main" val="1725146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variable in JavaScript can be: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unresolvable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undefined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null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global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Read more here: </a:t>
            </a:r>
            <a:r>
              <a:rPr lang="en-US" sz="2400" dirty="0">
                <a:hlinkClick r:id="rId2"/>
              </a:rPr>
              <a:t>http://javascriptweblog.wordpress.com/2010/08/16/understanding-undefined-and-preventing-referenceerrors</a:t>
            </a:r>
            <a:r>
              <a:rPr lang="en-US" sz="2400" dirty="0" smtClean="0">
                <a:hlinkClick r:id="rId2"/>
              </a:rPr>
              <a:t>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 JavaScript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17978" y="1981200"/>
            <a:ext cx="826746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console.log(asfd);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ReferenceError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17978" y="2701802"/>
            <a:ext cx="826746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 = undefined; console.log(p);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17978" y="3429000"/>
            <a:ext cx="826746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 = null; console.log(p);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null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17978" y="4191000"/>
            <a:ext cx="826746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localVar = 5;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console.log(localVar);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17978" y="4911602"/>
            <a:ext cx="826746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globalVar = 5; console.log(globalVar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38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Data Types in JavaScript</a:t>
            </a:r>
            <a:endParaRPr lang="bg-BG" dirty="0"/>
          </a:p>
        </p:txBody>
      </p:sp>
      <p:pic>
        <p:nvPicPr>
          <p:cNvPr id="80898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2011328"/>
            <a:ext cx="3060700" cy="2295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Trash\binary-data-abstrac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2011328"/>
            <a:ext cx="449580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0366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Unresolvable variables </a:t>
            </a:r>
            <a:r>
              <a:rPr lang="en-US" dirty="0" smtClean="0"/>
              <a:t>in JavaScript are different than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undefined </a:t>
            </a:r>
            <a:endParaRPr lang="en-US" dirty="0"/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Unresolvable Variables </a:t>
            </a:r>
            <a:r>
              <a:rPr lang="en-US" dirty="0" smtClean="0"/>
              <a:t>and Undefined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4" y="1981200"/>
            <a:ext cx="10515598" cy="4601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console.log(msg);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ReferenceError: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msg is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defined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6612" y="2719894"/>
            <a:ext cx="10515598" cy="35748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greeting = 'hello';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 local variable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console.log(greeting);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hello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msg = greeting;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msg is a global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variable with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'hello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console.log(msg);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hello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msg = undefined;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Different than "delete msg"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console.log(msg);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console.log(greeting);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hello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 msg;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Delete a global variable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console.log(msg);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ReferenceError: msg is not defined</a:t>
            </a:r>
          </a:p>
        </p:txBody>
      </p:sp>
    </p:spTree>
    <p:extLst>
      <p:ext uri="{BB962C8B-B14F-4D97-AF65-F5344CB8AC3E}">
        <p14:creationId xmlns:p14="http://schemas.microsoft.com/office/powerpoint/2010/main" val="3490995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 this code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secondVar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unresolvable</a:t>
            </a:r>
            <a:r>
              <a:rPr lang="en-US" dirty="0" smtClean="0"/>
              <a:t>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In this code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undefined</a:t>
            </a:r>
            <a:r>
              <a:rPr lang="en-US" dirty="0" smtClean="0"/>
              <a:t> (instead of unresolvable):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Unresolvable Variables – Examples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67818" y="1905000"/>
            <a:ext cx="11034602" cy="1260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firstVar =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console.log(firstVar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console.log(secondVar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ReferenceError: secondVar is not defined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67818" y="4217718"/>
            <a:ext cx="11034602" cy="1649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 = undefined;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 is now undefined, it is resolvable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59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1676400"/>
            <a:ext cx="2217042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554" name="Picture 2" descr="http://flitting.files.wordpress.com/2008/08/hammer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1670032"/>
            <a:ext cx="2057400" cy="2292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/>
              <a:t>Unresolvable </a:t>
            </a:r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1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recommended to enable 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strict syntax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Converts global variables usage to runtime errors</a:t>
            </a:r>
          </a:p>
          <a:p>
            <a:pPr lvl="1"/>
            <a:r>
              <a:rPr lang="en-US" dirty="0" smtClean="0"/>
              <a:t>Disables some of the "bad" JavaScript features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Strict Syntax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0" y="3352800"/>
            <a:ext cx="10591802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"use strict";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local = 5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Local variables will work in strict mode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global = 10;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Uncaught ReferenceError: x is not defined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code will not be executed, because of the error above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 * 5);</a:t>
            </a:r>
          </a:p>
        </p:txBody>
      </p:sp>
    </p:spTree>
    <p:extLst>
      <p:ext uri="{BB962C8B-B14F-4D97-AF65-F5344CB8AC3E}">
        <p14:creationId xmlns:p14="http://schemas.microsoft.com/office/powerpoint/2010/main" val="114893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/>
              <a:t>JavaScript Strict Syntax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1446212" y="558744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beonpage1blog.com/wp-content/uploads/2012/12/strict-rules-for-seo-252x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839" y="1052259"/>
            <a:ext cx="2643928" cy="3147534"/>
          </a:xfrm>
          <a:prstGeom prst="round2DiagRect">
            <a:avLst>
              <a:gd name="adj1" fmla="val 11505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cons.iconarchive.com/icons/untergunter/leaf-mimes/512/text-x-javascript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2139288"/>
            <a:ext cx="2177955" cy="217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ustudio.net.au/wp-content/uploads/2013/03/seo-source-code-tip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767" y="2258704"/>
            <a:ext cx="2590800" cy="1943100"/>
          </a:xfrm>
          <a:prstGeom prst="round2DiagRect">
            <a:avLst>
              <a:gd name="adj1" fmla="val 0"/>
              <a:gd name="adj2" fmla="val 2492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624444" y="4404743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Operators in </a:t>
            </a:r>
            <a:r>
              <a:rPr lang="en-US" dirty="0" smtClean="0"/>
              <a:t>JavaScript</a:t>
            </a:r>
            <a:endParaRPr lang="bg-BG" dirty="0"/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455612" y="5300766"/>
            <a:ext cx="11277600" cy="661839"/>
          </a:xfrm>
        </p:spPr>
        <p:txBody>
          <a:bodyPr/>
          <a:lstStyle/>
          <a:p>
            <a:r>
              <a:rPr lang="en-US" sz="3800" dirty="0" smtClean="0"/>
              <a:t>Arithmetic, Logical, Comparison, Assignment, …</a:t>
            </a:r>
            <a:endParaRPr lang="en-US" sz="3800" dirty="0"/>
          </a:p>
        </p:txBody>
      </p:sp>
      <p:pic>
        <p:nvPicPr>
          <p:cNvPr id="64514" name="Picture 2" descr="http://www.deimel.org/images/number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1600200"/>
            <a:ext cx="2590800" cy="2350550"/>
          </a:xfrm>
          <a:prstGeom prst="rect">
            <a:avLst/>
          </a:prstGeom>
          <a:noFill/>
        </p:spPr>
      </p:pic>
      <p:pic>
        <p:nvPicPr>
          <p:cNvPr id="65538" name="Picture 2" descr="http://www.sebins.com/assets/images/contactOperator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2" y="1600200"/>
            <a:ext cx="3419476" cy="2276968"/>
          </a:xfrm>
          <a:prstGeom prst="roundRect">
            <a:avLst>
              <a:gd name="adj" fmla="val 601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9526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027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Arithmetic operators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/>
              <a:t>are the same as in math </a:t>
            </a:r>
          </a:p>
          <a:p>
            <a:r>
              <a:rPr lang="en-US" dirty="0" smtClean="0"/>
              <a:t>The division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dirty="0" smtClean="0"/>
              <a:t> returns number or 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Infinity</a:t>
            </a:r>
            <a:r>
              <a:rPr lang="en-US" dirty="0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</a:p>
          <a:p>
            <a:r>
              <a:rPr lang="en-US" dirty="0" smtClean="0"/>
              <a:t>Remainder </a:t>
            </a:r>
            <a:r>
              <a:rPr lang="en-US" dirty="0"/>
              <a:t>operator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%</a:t>
            </a:r>
            <a:r>
              <a:rPr lang="en-US" dirty="0"/>
              <a:t> returns the remainder from </a:t>
            </a:r>
            <a:r>
              <a:rPr lang="en-US" dirty="0" smtClean="0"/>
              <a:t>division of numbers</a:t>
            </a:r>
          </a:p>
          <a:p>
            <a:pPr lvl="1"/>
            <a:r>
              <a:rPr lang="en-US" dirty="0" smtClean="0"/>
              <a:t>Even on real (floating-point) numbers</a:t>
            </a:r>
          </a:p>
          <a:p>
            <a:pPr lvl="1"/>
            <a:r>
              <a:rPr lang="en-US" dirty="0" smtClean="0"/>
              <a:t>E.g. 5.3 % 3 </a:t>
            </a:r>
            <a:r>
              <a:rPr lang="en-US" dirty="0" smtClean="0">
                <a:sym typeface="Wingdings" panose="05000000000000000000" pitchFamily="2" charset="2"/>
              </a:rPr>
              <a:t> 2.3</a:t>
            </a:r>
            <a:endParaRPr lang="en-US" dirty="0"/>
          </a:p>
          <a:p>
            <a:r>
              <a:rPr lang="en-US" dirty="0" smtClean="0"/>
              <a:t>The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dirty="0" smtClean="0"/>
              <a:t> increments / decrement </a:t>
            </a:r>
            <a:r>
              <a:rPr lang="en-US" dirty="0"/>
              <a:t>a </a:t>
            </a:r>
            <a:r>
              <a:rPr lang="en-US" dirty="0" smtClean="0"/>
              <a:t>variable</a:t>
            </a:r>
          </a:p>
          <a:p>
            <a:pPr lvl="1"/>
            <a:r>
              <a:rPr lang="en-US" dirty="0" smtClean="0"/>
              <a:t>Prefix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 smtClean="0"/>
              <a:t> vs. postfix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</a:p>
        </p:txBody>
      </p:sp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</p:txBody>
      </p:sp>
    </p:spTree>
    <p:extLst>
      <p:ext uri="{BB962C8B-B14F-4D97-AF65-F5344CB8AC3E}">
        <p14:creationId xmlns:p14="http://schemas.microsoft.com/office/powerpoint/2010/main" val="361765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||</a:t>
            </a:r>
            <a:r>
              <a:rPr lang="en-US" dirty="0"/>
              <a:t> </a:t>
            </a:r>
            <a:r>
              <a:rPr lang="en-US" dirty="0" smtClean="0"/>
              <a:t>operator </a:t>
            </a:r>
            <a:r>
              <a:rPr lang="en-US" dirty="0"/>
              <a:t>returns the first "true" </a:t>
            </a:r>
            <a:r>
              <a:rPr lang="en-US" dirty="0" smtClean="0"/>
              <a:t>value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Logical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&amp;&amp;</a:t>
            </a:r>
            <a:r>
              <a:rPr lang="en-US" dirty="0"/>
              <a:t> </a:t>
            </a:r>
            <a:r>
              <a:rPr lang="en-US" dirty="0" smtClean="0"/>
              <a:t>operator </a:t>
            </a:r>
            <a:r>
              <a:rPr lang="en-US" dirty="0"/>
              <a:t>returns the first "false" value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Operators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831618"/>
            <a:ext cx="11430000" cy="7591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foo = false || 0 || '' || 4 || 'foo' || true;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console.log(foo); </a:t>
            </a:r>
            <a:r>
              <a:rPr lang="en-US" sz="20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Logs 4, because its the first true value in the expression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9412" y="3965218"/>
            <a:ext cx="11430000" cy="7591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foo = true &amp;&amp; 'foo' &amp;&amp; '' &amp;&amp; 4 &amp;&amp; 'foo' &amp;&amp; true;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console.log(foo); </a:t>
            </a:r>
            <a:r>
              <a:rPr lang="en-US" sz="20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Logs '' an empty string, because its the first false value</a:t>
            </a:r>
          </a:p>
        </p:txBody>
      </p:sp>
    </p:spTree>
    <p:extLst>
      <p:ext uri="{BB962C8B-B14F-4D97-AF65-F5344CB8AC3E}">
        <p14:creationId xmlns:p14="http://schemas.microsoft.com/office/powerpoint/2010/main" val="129593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997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Comparison operators are used to compare </a:t>
            </a:r>
            <a:r>
              <a:rPr lang="en-US" sz="3200" dirty="0" smtClean="0"/>
              <a:t>variables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dirty="0" smtClean="0"/>
              <a:t>,</a:t>
            </a:r>
            <a:r>
              <a:rPr lang="en-US" sz="3000" dirty="0" smtClean="0">
                <a:solidFill>
                  <a:schemeClr val="hlink"/>
                </a:solidFill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dirty="0" smtClean="0"/>
              <a:t>,</a:t>
            </a:r>
            <a:r>
              <a:rPr lang="en-US" sz="3000" dirty="0" smtClean="0">
                <a:solidFill>
                  <a:schemeClr val="hlink"/>
                </a:solidFill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dirty="0" smtClean="0"/>
              <a:t>,</a:t>
            </a:r>
            <a:r>
              <a:rPr lang="en-US" sz="3000" dirty="0" smtClean="0">
                <a:solidFill>
                  <a:schemeClr val="hlink"/>
                </a:solidFill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3000" dirty="0" smtClean="0"/>
              <a:t>,</a:t>
            </a:r>
            <a:r>
              <a:rPr lang="en-US" sz="3000" dirty="0" smtClean="0">
                <a:solidFill>
                  <a:schemeClr val="hlink"/>
                </a:solidFill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000" dirty="0" smtClean="0"/>
              <a:t>,</a:t>
            </a:r>
            <a:r>
              <a:rPr lang="en-US" sz="3000" dirty="0" smtClean="0">
                <a:solidFill>
                  <a:schemeClr val="hlink"/>
                </a:solidFill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dirty="0"/>
              <a:t>,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===</a:t>
            </a:r>
            <a:r>
              <a:rPr lang="en-US" sz="3000" dirty="0"/>
              <a:t>,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!==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3200" dirty="0" smtClean="0"/>
              <a:t> means "equal after type conversion"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lang="en-US" sz="3200" dirty="0" smtClean="0"/>
              <a:t> means "equal and of the same type"</a:t>
            </a:r>
            <a:endParaRPr lang="en-US" sz="3200" dirty="0"/>
          </a:p>
        </p:txBody>
      </p:sp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sp>
        <p:nvSpPr>
          <p:cNvPr id="499716" name="Rectangle 4"/>
          <p:cNvSpPr>
            <a:spLocks noChangeArrowheads="1"/>
          </p:cNvSpPr>
          <p:nvPr/>
        </p:nvSpPr>
        <p:spPr bwMode="auto">
          <a:xfrm>
            <a:off x="842965" y="3820606"/>
            <a:ext cx="10433048" cy="258019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5;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4;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&gt;= b); // True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!= b); // True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== b); // False</a:t>
            </a:r>
          </a:p>
          <a:p>
            <a:pPr eaLnBrk="0" hangingPunct="0">
              <a:lnSpc>
                <a:spcPts val="26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== ""); // True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=== ""); </a:t>
            </a:r>
            <a:r>
              <a:rPr lang="en-US" sz="2000" b="1" noProof="1" smtClean="0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False</a:t>
            </a:r>
            <a:endParaRPr lang="en-US" sz="2000" b="1" noProof="1">
              <a:solidFill>
                <a:srgbClr val="F8DC9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812" y="3248376"/>
            <a:ext cx="1981200" cy="1862327"/>
          </a:xfrm>
          <a:prstGeom prst="roundRect">
            <a:avLst>
              <a:gd name="adj" fmla="val 7365"/>
            </a:avLst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165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Assignment operators are used to assign a value to a </a:t>
            </a:r>
            <a:r>
              <a:rPr lang="en-US" dirty="0" smtClean="0"/>
              <a:t>variable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|=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/>
              <a:t>...</a:t>
            </a:r>
          </a:p>
          <a:p>
            <a:r>
              <a:rPr lang="en-US" dirty="0"/>
              <a:t>Assignment operators example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Variables</a:t>
            </a:r>
            <a:r>
              <a:rPr lang="en-US" dirty="0"/>
              <a:t>, with no value assigned, are </a:t>
            </a:r>
            <a:r>
              <a:rPr lang="en-US" dirty="0">
                <a:solidFill>
                  <a:srgbClr val="F8DC9E"/>
                </a:solidFill>
              </a:rPr>
              <a:t>undefined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Operators</a:t>
            </a:r>
            <a:endParaRPr lang="en-US" dirty="0"/>
          </a:p>
        </p:txBody>
      </p:sp>
      <p:sp>
        <p:nvSpPr>
          <p:cNvPr id="500740" name="Rectangle 4"/>
          <p:cNvSpPr>
            <a:spLocks noChangeArrowheads="1"/>
          </p:cNvSpPr>
          <p:nvPr/>
        </p:nvSpPr>
        <p:spPr bwMode="auto">
          <a:xfrm>
            <a:off x="841377" y="2971800"/>
            <a:ext cx="1043463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 = 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console.log(y *= 2); // 8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z = y = 3; // y=3 and z=3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console.log(z += 2); </a:t>
            </a:r>
            <a:r>
              <a:rPr lang="en-US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rgbClr val="F8DC9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2" descr="http://www.hypertherm.com/images/information_center/why_switch_to_plasma/lnd_greater_productivity_lr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305" y="2438400"/>
            <a:ext cx="2136213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41377" y="5486400"/>
            <a:ext cx="10434636" cy="7591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foo;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console.log(foo); // Logs undefined</a:t>
            </a:r>
          </a:p>
        </p:txBody>
      </p:sp>
    </p:spTree>
    <p:extLst>
      <p:ext uri="{BB962C8B-B14F-4D97-AF65-F5344CB8AC3E}">
        <p14:creationId xmlns:p14="http://schemas.microsoft.com/office/powerpoint/2010/main" val="350384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Dates from the calendar: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1-Nov-2014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3-Sep-2006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77826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012" y="3581400"/>
            <a:ext cx="1600200" cy="2127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closeup of digits by mkbgeorgi.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915461"/>
            <a:ext cx="2191896" cy="1459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1387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657505"/>
            <a:ext cx="8938472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Operators in JavaScript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11873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2770" name="Picture 2" descr="http://icfindy.com/images/puzzl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018">
            <a:off x="3177652" y="1418250"/>
            <a:ext cx="5475592" cy="27253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928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String concatenation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is used to concatenate strings </a:t>
            </a:r>
          </a:p>
          <a:p>
            <a:r>
              <a:rPr lang="en-US" dirty="0"/>
              <a:t>If the second operand is not a string, it is </a:t>
            </a:r>
            <a:r>
              <a:rPr lang="en-US" dirty="0" smtClean="0"/>
              <a:t>converted to string automatically</a:t>
            </a:r>
          </a:p>
          <a:p>
            <a:r>
              <a:rPr lang="en-US" dirty="0"/>
              <a:t>Member access </a:t>
            </a:r>
            <a:r>
              <a:rPr lang="en-US" dirty="0" smtClean="0"/>
              <a:t>operator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.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/>
              <a:t>is </a:t>
            </a:r>
            <a:r>
              <a:rPr lang="en-US" dirty="0"/>
              <a:t>used to access object members</a:t>
            </a:r>
          </a:p>
          <a:p>
            <a:r>
              <a:rPr lang="en-US" dirty="0"/>
              <a:t>Square </a:t>
            </a:r>
            <a:r>
              <a:rPr lang="en-US" dirty="0" smtClean="0"/>
              <a:t>brackets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[]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dirty="0"/>
              <a:t>used </a:t>
            </a:r>
            <a:r>
              <a:rPr lang="en-US" dirty="0" smtClean="0"/>
              <a:t>with arrays to access element by index</a:t>
            </a:r>
            <a:endParaRPr lang="en-US" dirty="0"/>
          </a:p>
          <a:p>
            <a:r>
              <a:rPr lang="en-US" dirty="0" smtClean="0"/>
              <a:t>Parentheses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()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dirty="0"/>
              <a:t>used to override the default operator </a:t>
            </a:r>
            <a:r>
              <a:rPr lang="en-US" dirty="0" smtClean="0"/>
              <a:t>precedence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Operators</a:t>
            </a:r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768575" y="4953000"/>
            <a:ext cx="10507438" cy="142603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0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output = "The number is : ";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number = 5;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console.log(output + number);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number is : 5</a:t>
            </a:r>
          </a:p>
        </p:txBody>
      </p:sp>
    </p:spTree>
    <p:extLst>
      <p:ext uri="{BB962C8B-B14F-4D97-AF65-F5344CB8AC3E}">
        <p14:creationId xmlns:p14="http://schemas.microsoft.com/office/powerpoint/2010/main" val="300675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6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Conditional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?:</a:t>
            </a:r>
            <a:r>
              <a:rPr lang="en-US" dirty="0"/>
              <a:t> has the </a:t>
            </a:r>
            <a:r>
              <a:rPr lang="en-US" dirty="0" smtClean="0"/>
              <a:t>form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 smtClean="0"/>
              <a:t>(if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b</a:t>
            </a:r>
            <a:r>
              <a:rPr lang="en-US" dirty="0"/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 then </a:t>
            </a:r>
            <a:r>
              <a:rPr lang="en-US" dirty="0" smtClean="0"/>
              <a:t>the result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x</a:t>
            </a:r>
            <a:r>
              <a:rPr lang="en-US" dirty="0"/>
              <a:t> else </a:t>
            </a:r>
            <a:r>
              <a:rPr lang="en-US" dirty="0" smtClean="0"/>
              <a:t>the result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y</a:t>
            </a:r>
            <a:r>
              <a:rPr lang="en-US" dirty="0"/>
              <a:t>)</a:t>
            </a: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 is used to create new objects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typeof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 returns </a:t>
            </a:r>
            <a:r>
              <a:rPr lang="en-US" noProof="1"/>
              <a:t>the type of the </a:t>
            </a:r>
            <a:r>
              <a:rPr lang="en-US" dirty="0"/>
              <a:t>object 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operator references the current context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FFFFF"/>
                </a:solidFill>
              </a:rPr>
              <a:t>In JavaScript the value of </a:t>
            </a:r>
            <a:r>
              <a:rPr lang="en-US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dirty="0">
                <a:solidFill>
                  <a:srgbClr val="FFFFFF"/>
                </a:solidFill>
              </a:rPr>
              <a:t> depends on how the function is invoked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endParaRPr lang="en-US" dirty="0" smtClean="0"/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Operators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20194" y="1923218"/>
            <a:ext cx="10279617" cy="5151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72000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? x : y</a:t>
            </a:r>
            <a:endParaRPr lang="en-US" b="1" noProof="1">
              <a:solidFill>
                <a:srgbClr val="F8DC9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8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Operators (3)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20194" y="1314192"/>
            <a:ext cx="10279618" cy="49269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9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obj = {};</a:t>
            </a:r>
          </a:p>
          <a:p>
            <a:pPr eaLnBrk="0" hangingPunct="0">
              <a:lnSpc>
                <a:spcPts val="29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obj.name = "SoftUni";</a:t>
            </a:r>
          </a:p>
          <a:p>
            <a:pPr eaLnBrk="0" hangingPunct="0">
              <a:lnSpc>
                <a:spcPts val="29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obj.age = 2;</a:t>
            </a:r>
          </a:p>
          <a:p>
            <a:pPr eaLnBrk="0" hangingPunct="0">
              <a:lnSpc>
                <a:spcPts val="29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// Object {name: "SoftUni", age: 2}</a:t>
            </a:r>
          </a:p>
          <a:p>
            <a:pPr eaLnBrk="0" hangingPunct="0">
              <a:lnSpc>
                <a:spcPts val="29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F8DC9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9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6;</a:t>
            </a:r>
          </a:p>
          <a:p>
            <a:pPr eaLnBrk="0" hangingPunct="0">
              <a:lnSpc>
                <a:spcPts val="29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4;</a:t>
            </a:r>
          </a:p>
          <a:p>
            <a:pPr eaLnBrk="0" hangingPunct="0">
              <a:lnSpc>
                <a:spcPts val="29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&gt; b ? "a &gt; b" : "b &gt;= a"); // a&gt;b</a:t>
            </a:r>
          </a:p>
          <a:p>
            <a:pPr eaLnBrk="0" hangingPunct="0">
              <a:lnSpc>
                <a:spcPts val="29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 = b = 3; // b=3; followed by c=3;</a:t>
            </a:r>
          </a:p>
          <a:p>
            <a:pPr eaLnBrk="0" hangingPunct="0">
              <a:lnSpc>
                <a:spcPts val="29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console.log(c); // 3</a:t>
            </a:r>
          </a:p>
          <a:p>
            <a:pPr eaLnBrk="0" hangingPunct="0">
              <a:lnSpc>
                <a:spcPts val="29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console.log((a+b)/2); // 4.5</a:t>
            </a:r>
          </a:p>
          <a:p>
            <a:pPr eaLnBrk="0" hangingPunct="0">
              <a:lnSpc>
                <a:spcPts val="29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console.log(typeof(a)); // number</a:t>
            </a:r>
          </a:p>
          <a:p>
            <a:pPr eaLnBrk="0" hangingPunct="0">
              <a:lnSpc>
                <a:spcPts val="29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console.log(typeof([])); // object</a:t>
            </a:r>
          </a:p>
        </p:txBody>
      </p:sp>
    </p:spTree>
    <p:extLst>
      <p:ext uri="{BB962C8B-B14F-4D97-AF65-F5344CB8AC3E}">
        <p14:creationId xmlns:p14="http://schemas.microsoft.com/office/powerpoint/2010/main" val="41924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Other Operators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4578" name="Picture 2" descr="http://moblog.net/media/h/e/l/helen/strange-plant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208" y="1946440"/>
            <a:ext cx="6578480" cy="24098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863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Expressions</a:t>
            </a:r>
            <a:endParaRPr lang="bg-BG" dirty="0"/>
          </a:p>
        </p:txBody>
      </p:sp>
      <p:pic>
        <p:nvPicPr>
          <p:cNvPr id="15362" name="Picture 2" descr="http://www.bitrebels.com/wp-content/uploads/2009/10/mind-trainer-loo-roll_main-300x257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969" y="1752600"/>
            <a:ext cx="5760958" cy="3190874"/>
          </a:xfrm>
          <a:prstGeom prst="roundRect">
            <a:avLst>
              <a:gd name="adj" fmla="val 13668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9398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/>
              <a:t> are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Sequences </a:t>
            </a:r>
            <a:r>
              <a:rPr lang="en-US" dirty="0"/>
              <a:t>of operators, literals and variables that </a:t>
            </a:r>
            <a:r>
              <a:rPr lang="en-US" dirty="0" smtClean="0"/>
              <a:t>are </a:t>
            </a:r>
            <a:r>
              <a:rPr lang="en-US" dirty="0"/>
              <a:t>evaluated to some </a:t>
            </a:r>
            <a:r>
              <a:rPr lang="en-US" dirty="0" smtClean="0"/>
              <a:t>value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  <a:endParaRPr lang="bg-BG" dirty="0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  <a:endParaRPr lang="bg-BG" dirty="0"/>
          </a:p>
        </p:txBody>
      </p:sp>
      <p:sp>
        <p:nvSpPr>
          <p:cNvPr id="528388" name="Rectangle 4"/>
          <p:cNvSpPr>
            <a:spLocks noChangeArrowheads="1"/>
          </p:cNvSpPr>
          <p:nvPr/>
        </p:nvSpPr>
        <p:spPr bwMode="auto">
          <a:xfrm>
            <a:off x="1065214" y="3926919"/>
            <a:ext cx="10058398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 = (150-20) / 2 + 5; // r=70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Expression for calculation of circle area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surface = Math.PI * r * r;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Expression for calculation of circle perimeter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perimeter = 2 * Math.PI * r;</a:t>
            </a:r>
          </a:p>
        </p:txBody>
      </p:sp>
    </p:spTree>
    <p:extLst>
      <p:ext uri="{BB962C8B-B14F-4D97-AF65-F5344CB8AC3E}">
        <p14:creationId xmlns:p14="http://schemas.microsoft.com/office/powerpoint/2010/main" val="317234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/>
              <a:t>Implementing Conditional </a:t>
            </a:r>
            <a:r>
              <a:rPr lang="en-US" dirty="0" smtClean="0"/>
              <a:t>Logic</a:t>
            </a:r>
            <a:endParaRPr lang="en-US" dirty="0"/>
          </a:p>
        </p:txBody>
      </p:sp>
      <p:pic>
        <p:nvPicPr>
          <p:cNvPr id="4100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35" y="741847"/>
            <a:ext cx="5381626" cy="3839780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37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implements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160918"/>
            <a:ext cx="10588624" cy="3013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number = 5;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 % 2 == 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number is even.");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number is odd.");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530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33544"/>
            <a:ext cx="8938472" cy="940056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75407" y="1222648"/>
            <a:ext cx="2880082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" descr="C:\Trash\nested-if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1460599"/>
            <a:ext cx="2019530" cy="3029295"/>
          </a:xfrm>
          <a:prstGeom prst="roundRect">
            <a:avLst>
              <a:gd name="adj" fmla="val 18671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http://zone.ni.com/cms/images/devzone/tut/lkzolnlp55853.gi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2" y="1704439"/>
            <a:ext cx="3256447" cy="2541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>
              <a:rot lat="0" lon="3000000" rev="6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9210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is a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typeless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language</a:t>
            </a:r>
          </a:p>
          <a:p>
            <a:pPr lvl="1"/>
            <a:r>
              <a:rPr lang="en-US" dirty="0"/>
              <a:t>The variable types are not explicitly defined</a:t>
            </a:r>
          </a:p>
          <a:p>
            <a:pPr lvl="1"/>
            <a:r>
              <a:rPr lang="en-US" dirty="0" smtClean="0"/>
              <a:t>The type of a variable can be changed at runtime</a:t>
            </a:r>
          </a:p>
          <a:p>
            <a:r>
              <a:rPr lang="en-US" dirty="0" smtClean="0"/>
              <a:t>Variables in JS are declared with the keyword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Data Types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4191000"/>
            <a:ext cx="10363200" cy="1852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 = 5;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variable holds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 integer value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 = 'hello';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same variable now holds a string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name = '</a:t>
            </a: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Svetlin Nakov';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variable holds a string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mark = </a:t>
            </a: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5.25;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mark holds a floating-point number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3275012" y="3429000"/>
            <a:ext cx="5218198" cy="1021172"/>
          </a:xfrm>
          <a:prstGeom prst="wedgeRoundRectCallout">
            <a:avLst>
              <a:gd name="adj1" fmla="val -41411"/>
              <a:gd name="adj2" fmla="val 714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DON’T DO THAT!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52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67735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>
                <a:latin typeface="Consolas" pitchFamily="49" charset="0"/>
                <a:cs typeface="Consolas" pitchFamily="49" charset="0"/>
              </a:rPr>
              <a:t>switch-case</a:t>
            </a:r>
            <a:endParaRPr lang="bg-BG" sz="4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555527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Making Several Comparisons at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Once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626" name="Picture 2" descr="http://www.middleleaze.co.uk/network_switch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353" y="1447800"/>
            <a:ext cx="7686190" cy="28273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6659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Selects for execution a statement from a list depending on the value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/>
              <a:t> expression 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 smtClean="0"/>
              <a:t> Statement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1374776" y="2514600"/>
            <a:ext cx="9520236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(day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1: console.log('Monday');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2: console.log('Tuesday');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3: console.log('Wednesday');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4: console.log('Thursday');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5: console.log('Friday');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6: console.log('Saturday');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7: console.log('Sunday');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default: console.log('Error!');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1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4648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94096"/>
            <a:ext cx="11804822" cy="5570355"/>
          </a:xfrm>
        </p:spPr>
        <p:txBody>
          <a:bodyPr>
            <a:normAutofit/>
          </a:bodyPr>
          <a:lstStyle/>
          <a:p>
            <a:pPr marL="542925" indent="-542925">
              <a:lnSpc>
                <a:spcPct val="100000"/>
              </a:lnSpc>
              <a:buFontTx/>
              <a:buAutoNum type="arabicPeriod"/>
            </a:pPr>
            <a:r>
              <a:rPr lang="en-US" dirty="0"/>
              <a:t>The expression is evaluated</a:t>
            </a:r>
          </a:p>
          <a:p>
            <a:pPr marL="542925" indent="-542925">
              <a:lnSpc>
                <a:spcPct val="100000"/>
              </a:lnSpc>
              <a:buFontTx/>
              <a:buAutoNum type="arabicPeriod"/>
            </a:pPr>
            <a:r>
              <a:rPr lang="en-US" dirty="0"/>
              <a:t>When one of the constants specified in a case label is equal to the </a:t>
            </a:r>
            <a:r>
              <a:rPr lang="en-US" dirty="0" smtClean="0"/>
              <a:t>expression</a:t>
            </a:r>
          </a:p>
          <a:p>
            <a:pPr marL="627063" lvl="1" indent="-323850">
              <a:lnSpc>
                <a:spcPct val="100000"/>
              </a:lnSpc>
            </a:pPr>
            <a:r>
              <a:rPr lang="en-US" dirty="0"/>
              <a:t>The statement that corresponds to that case is </a:t>
            </a:r>
            <a:r>
              <a:rPr lang="en-US" dirty="0" smtClean="0"/>
              <a:t>executed</a:t>
            </a:r>
          </a:p>
          <a:p>
            <a:pPr marL="542925" indent="-542925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If no case is equal to the expression</a:t>
            </a:r>
          </a:p>
          <a:p>
            <a:pPr marL="627063" lvl="1" indent="-323850">
              <a:lnSpc>
                <a:spcPct val="100000"/>
              </a:lnSpc>
            </a:pPr>
            <a:r>
              <a:rPr lang="en-US" dirty="0" smtClean="0"/>
              <a:t>If </a:t>
            </a:r>
            <a:r>
              <a:rPr lang="en-US" dirty="0"/>
              <a:t>there is default case, it is executed</a:t>
            </a:r>
          </a:p>
          <a:p>
            <a:pPr marL="627063" lvl="1" indent="-323850">
              <a:lnSpc>
                <a:spcPct val="100000"/>
              </a:lnSpc>
            </a:pPr>
            <a:r>
              <a:rPr lang="en-US" dirty="0"/>
              <a:t>Otherwise the control is transferred to the end point of the switch </a:t>
            </a:r>
            <a:r>
              <a:rPr lang="en-US" dirty="0" smtClean="0"/>
              <a:t>statement</a:t>
            </a:r>
          </a:p>
          <a:p>
            <a:pPr marL="512817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dirty="0" smtClean="0"/>
              <a:t> statement exits the switch-case statement</a:t>
            </a:r>
            <a:endParaRPr lang="en-US" dirty="0"/>
          </a:p>
        </p:txBody>
      </p:sp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Works?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4976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69900"/>
            <a:ext cx="8938472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>
                <a:latin typeface="+mn-lt"/>
                <a:cs typeface="Consolas" pitchFamily="49" charset="0"/>
              </a:rPr>
              <a:t>The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noProof="1" smtClean="0">
                <a:latin typeface="+mn-lt"/>
                <a:cs typeface="Consolas" pitchFamily="49" charset="0"/>
              </a:rPr>
              <a:t> </a:t>
            </a:r>
            <a:r>
              <a:rPr lang="en-US" noProof="1" smtClean="0"/>
              <a:t>Statement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2530" name="Picture 2" descr="http://www.ribbit.net/images/Network_Switch_Cable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411" y="2182433"/>
            <a:ext cx="4946074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4871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935884" y="4901723"/>
            <a:ext cx="10263928" cy="84458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>
                <a:latin typeface="+mn-lt"/>
                <a:cs typeface="Consolas" pitchFamily="49" charset="0"/>
              </a:rPr>
              <a:t>False-like </a:t>
            </a:r>
            <a:r>
              <a:rPr lang="en-US" sz="4800" dirty="0" smtClean="0">
                <a:latin typeface="+mn-lt"/>
                <a:cs typeface="Consolas" pitchFamily="49" charset="0"/>
              </a:rPr>
              <a:t>Conditions</a:t>
            </a:r>
            <a:endParaRPr lang="bg-BG" sz="4800" dirty="0">
              <a:latin typeface="+mn-lt"/>
              <a:cs typeface="Consolas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84" y="5754969"/>
            <a:ext cx="10263928" cy="722032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Unexpected (for Some People) Behavior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948" y="1249282"/>
            <a:ext cx="4495800" cy="3295422"/>
          </a:xfrm>
          <a:prstGeom prst="roundRect">
            <a:avLst>
              <a:gd name="adj" fmla="val 5485"/>
            </a:avLst>
          </a:prstGeom>
        </p:spPr>
      </p:pic>
    </p:spTree>
    <p:extLst>
      <p:ext uri="{BB962C8B-B14F-4D97-AF65-F5344CB8AC3E}">
        <p14:creationId xmlns:p14="http://schemas.microsoft.com/office/powerpoint/2010/main" val="281772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4648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Values converted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false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/>
              <a:t> (zero)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"0"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/>
              <a:t> (</a:t>
            </a:r>
            <a:r>
              <a:rPr lang="en-US" dirty="0" smtClean="0"/>
              <a:t>zero as string)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/>
              <a:t> (empty string)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 smtClean="0"/>
              <a:t> </a:t>
            </a:r>
            <a:r>
              <a:rPr lang="en-US" dirty="0"/>
              <a:t> (empty </a:t>
            </a:r>
            <a:r>
              <a:rPr lang="en-US" dirty="0" smtClean="0"/>
              <a:t>array)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Values converted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true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 smtClean="0"/>
              <a:t> (one)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one</a:t>
            </a:r>
            <a:r>
              <a:rPr lang="bg-BG" dirty="0" smtClean="0"/>
              <a:t> </a:t>
            </a:r>
            <a:r>
              <a:rPr lang="en-US" dirty="0" smtClean="0"/>
              <a:t>as string)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!0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 </a:t>
            </a:r>
            <a:r>
              <a:rPr lang="en-US" dirty="0" smtClean="0"/>
              <a:t>(the opposite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)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onsolas" pitchFamily="49" charset="0"/>
              </a:rPr>
              <a:t>False-like Conditions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733800"/>
            <a:ext cx="3403600" cy="2552700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56" y="1307858"/>
            <a:ext cx="1997594" cy="199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5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evaluated as truthy in conditions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 </a:t>
            </a:r>
            <a:r>
              <a:rPr lang="en-US" dirty="0" smtClean="0"/>
              <a:t>// Truthy!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 </a:t>
            </a:r>
            <a:r>
              <a:rPr lang="en-US" dirty="0" smtClean="0"/>
              <a:t>// Truthy!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dirty="0" smtClean="0"/>
              <a:t>// Truthy!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 string" </a:t>
            </a:r>
            <a:r>
              <a:rPr lang="en-US" dirty="0"/>
              <a:t>// Truthy</a:t>
            </a:r>
            <a:r>
              <a:rPr lang="en-US" dirty="0" smtClean="0"/>
              <a:t>!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 </a:t>
            </a:r>
            <a:r>
              <a:rPr lang="en-US" dirty="0"/>
              <a:t>// Truthy</a:t>
            </a:r>
            <a:r>
              <a:rPr lang="en-US" dirty="0" smtClean="0"/>
              <a:t>!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Date() </a:t>
            </a:r>
            <a:r>
              <a:rPr lang="en-US" dirty="0"/>
              <a:t>// Truthy!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Truthy values in conditions</a:t>
            </a:r>
            <a:endParaRPr lang="en-US" dirty="0"/>
          </a:p>
        </p:txBody>
      </p:sp>
      <p:pic>
        <p:nvPicPr>
          <p:cNvPr id="1026" name="Picture 2" descr="C:\trueFal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219200"/>
            <a:ext cx="23812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wat_gran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3554505"/>
            <a:ext cx="3788310" cy="26972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98260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evaluated as falsy in conditions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/>
              <a:t> // </a:t>
            </a:r>
            <a:r>
              <a:rPr lang="en-US" dirty="0" smtClean="0"/>
              <a:t>Falsy.</a:t>
            </a:r>
            <a:endParaRPr lang="en-US" dirty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</a:t>
            </a:r>
            <a:r>
              <a:rPr lang="en-US" dirty="0"/>
              <a:t>// Falsy.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 </a:t>
            </a:r>
            <a:r>
              <a:rPr lang="en-US" dirty="0" smtClean="0"/>
              <a:t>// </a:t>
            </a:r>
            <a:r>
              <a:rPr lang="en-US" dirty="0"/>
              <a:t>Falsy.</a:t>
            </a:r>
            <a:endParaRPr lang="en-US" dirty="0" smtClean="0"/>
          </a:p>
          <a:p>
            <a:pPr lvl="1"/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/>
              <a:t>// </a:t>
            </a:r>
            <a:r>
              <a:rPr lang="en-US" dirty="0"/>
              <a:t>Falsy.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dirty="0"/>
              <a:t>// Falsy.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dirty="0"/>
              <a:t>// Falsy.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Falsy values in conditions</a:t>
            </a:r>
            <a:endParaRPr lang="en-US" dirty="0"/>
          </a:p>
        </p:txBody>
      </p:sp>
      <p:pic>
        <p:nvPicPr>
          <p:cNvPr id="2050" name="Picture 2" descr="C:\kevin-whinnery-write-better-javascript-10-7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2" y="1905000"/>
            <a:ext cx="5616333" cy="4343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47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JavaScript is rich of unexpected (for some people) behavior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Learn more at </a:t>
            </a:r>
            <a:r>
              <a:rPr lang="en-US" dirty="0" smtClean="0"/>
              <a:t>WTF JS: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wtfjs.com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Unexpected / Strange Behavior in JavaScript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9448" y="2171583"/>
            <a:ext cx="10748964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 == false // true</a:t>
            </a:r>
            <a:endParaRPr lang="en-US" sz="2000" dirty="0">
              <a:solidFill>
                <a:srgbClr val="FFFFFF"/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("0") console.log(true); // true</a:t>
            </a:r>
            <a:endParaRPr lang="en-US" sz="2000" dirty="0">
              <a:solidFill>
                <a:srgbClr val="FFFFFF"/>
              </a:solidFill>
            </a:endParaRPr>
          </a:p>
          <a:p>
            <a:pPr marL="457200" lvl="0" indent="-457200">
              <a:defRPr sz="1800"/>
            </a:pP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 == false // true</a:t>
            </a:r>
            <a:endParaRPr lang="en-US" sz="2000" dirty="0">
              <a:solidFill>
                <a:srgbClr val="FFFFFF"/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([]) console.log(true); // true</a:t>
            </a:r>
            <a:endParaRPr lang="en-US" sz="2000" dirty="0">
              <a:solidFill>
                <a:srgbClr val="FFFFFF"/>
              </a:solidFill>
            </a:endParaRPr>
          </a:p>
          <a:p>
            <a:pPr marL="457200" lvl="0" indent="-457200">
              <a:defRPr sz="1800"/>
            </a:pP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null == false // false</a:t>
            </a:r>
            <a:endParaRPr lang="en-US" sz="2000" dirty="0">
              <a:solidFill>
                <a:srgbClr val="FFFFFF"/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!null // true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12" y="3428208"/>
            <a:ext cx="1758082" cy="1758080"/>
          </a:xfrm>
          <a:prstGeom prst="rect">
            <a:avLst/>
          </a:prstGeom>
        </p:spPr>
      </p:pic>
      <p:pic>
        <p:nvPicPr>
          <p:cNvPr id="1028" name="Picture 4" descr="http://i694.photobucket.com/albums/vv305/sunnymoonxy/th_3fc826c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464" y="2416000"/>
            <a:ext cx="1722732" cy="91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20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>
                <a:latin typeface="+mn-lt"/>
                <a:cs typeface="Consolas" pitchFamily="49" charset="0"/>
              </a:rPr>
              <a:t>False-like Conditions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284" y="1103154"/>
            <a:ext cx="4320328" cy="3240246"/>
          </a:xfrm>
          <a:prstGeom prst="roundRect">
            <a:avLst>
              <a:gd name="adj" fmla="val 6558"/>
            </a:avLst>
          </a:prstGeom>
        </p:spPr>
      </p:pic>
    </p:spTree>
    <p:extLst>
      <p:ext uri="{BB962C8B-B14F-4D97-AF65-F5344CB8AC3E}">
        <p14:creationId xmlns:p14="http://schemas.microsoft.com/office/powerpoint/2010/main" val="47606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Integer types </a:t>
            </a:r>
            <a:r>
              <a:rPr lang="en-US" sz="3200" dirty="0" smtClean="0"/>
              <a:t>represent </a:t>
            </a:r>
            <a:r>
              <a:rPr lang="en-US" sz="3200" dirty="0"/>
              <a:t>whole numbers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In JavaScript integer numbers are in the range from</a:t>
            </a:r>
            <a:br>
              <a:rPr lang="en-US" sz="3200" dirty="0" smtClean="0"/>
            </a:b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9007199254740992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/>
              <a:t>to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9007199254740992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The underlying type </a:t>
            </a:r>
            <a:r>
              <a:rPr lang="en-US" dirty="0" smtClean="0"/>
              <a:t>is </a:t>
            </a:r>
            <a:r>
              <a:rPr lang="en-US" dirty="0"/>
              <a:t>a </a:t>
            </a:r>
            <a:r>
              <a:rPr lang="en-US" dirty="0" smtClean="0"/>
              <a:t>64-bit floating-point </a:t>
            </a:r>
            <a:r>
              <a:rPr lang="en-US" dirty="0"/>
              <a:t>number (IEEE-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754</a:t>
            </a:r>
            <a:r>
              <a:rPr lang="en-US" dirty="0" smtClean="0"/>
              <a:t>)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Numbers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85836" y="3886200"/>
            <a:ext cx="1021397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maxInteger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9007199254740992;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minInteger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-9007199254740992;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5, b = 3;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sum = a + b;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8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div = a / 0;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</a:t>
            </a:r>
          </a:p>
        </p:txBody>
      </p:sp>
    </p:spTree>
    <p:extLst>
      <p:ext uri="{BB962C8B-B14F-4D97-AF65-F5344CB8AC3E}">
        <p14:creationId xmlns:p14="http://schemas.microsoft.com/office/powerpoint/2010/main" val="3270243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sz="3200" dirty="0" smtClean="0"/>
              <a:t>JavaScript dynamic data types 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Number, String, Boolean, Undefined, Null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Local and Global variables</a:t>
            </a:r>
          </a:p>
          <a:p>
            <a:pPr>
              <a:lnSpc>
                <a:spcPct val="95000"/>
              </a:lnSpc>
            </a:pPr>
            <a:r>
              <a:rPr lang="en-US" sz="3200" dirty="0" smtClean="0"/>
              <a:t>Operators (same as in C#, Java and C++)</a:t>
            </a:r>
          </a:p>
          <a:p>
            <a:pPr>
              <a:lnSpc>
                <a:spcPct val="95000"/>
              </a:lnSpc>
            </a:pPr>
            <a:r>
              <a:rPr lang="en-US" sz="3200" dirty="0"/>
              <a:t>Expressions (same as in C</a:t>
            </a:r>
            <a:r>
              <a:rPr lang="en-US" sz="3200" dirty="0" smtClean="0"/>
              <a:t>#, Java and C++)</a:t>
            </a:r>
          </a:p>
          <a:p>
            <a:pPr>
              <a:lnSpc>
                <a:spcPct val="95000"/>
              </a:lnSpc>
            </a:pPr>
            <a:r>
              <a:rPr lang="en-US" sz="3200" dirty="0" smtClean="0"/>
              <a:t>If-else </a:t>
            </a:r>
            <a:r>
              <a:rPr lang="en-US" sz="3200" dirty="0"/>
              <a:t>statements (same as in C#, Java and C++)</a:t>
            </a:r>
            <a:endParaRPr lang="en-US" sz="3200" dirty="0" smtClean="0"/>
          </a:p>
          <a:p>
            <a:pPr>
              <a:lnSpc>
                <a:spcPct val="95000"/>
              </a:lnSpc>
            </a:pPr>
            <a:r>
              <a:rPr lang="en-US" sz="3200" dirty="0" smtClean="0"/>
              <a:t>Switch-case statement (similar to Java / C#)</a:t>
            </a:r>
          </a:p>
          <a:p>
            <a:pPr>
              <a:lnSpc>
                <a:spcPct val="95000"/>
              </a:lnSpc>
            </a:pPr>
            <a:r>
              <a:rPr lang="en-US" sz="3200" dirty="0" smtClean="0"/>
              <a:t>False-like Conditions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Falsy/Truthy conditions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222615" y="47726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34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Syntax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https://softuni.bg/courses/javascript-basics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21709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6824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3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23825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Floating-point types represent </a:t>
            </a:r>
            <a:r>
              <a:rPr lang="en-US" dirty="0"/>
              <a:t>real </a:t>
            </a:r>
            <a:r>
              <a:rPr lang="en-US" dirty="0" smtClean="0"/>
              <a:t>numbers,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3.75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dirty="0" smtClean="0"/>
              <a:t>In JavaScript the floating-point numbers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64-bit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Stored in the IEEE-754 format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Have range </a:t>
            </a:r>
            <a:r>
              <a:rPr lang="en-US" dirty="0"/>
              <a:t>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-1.79e+308</a:t>
            </a:r>
            <a:r>
              <a:rPr lang="en-US" dirty="0" smtClean="0"/>
              <a:t>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1.79e+308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Have precision of 15-16 digits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smallest positive number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5.0e-324</a:t>
            </a:r>
          </a:p>
          <a:p>
            <a:pPr>
              <a:lnSpc>
                <a:spcPct val="110000"/>
              </a:lnSpc>
            </a:pPr>
            <a:r>
              <a:rPr lang="en-US" dirty="0"/>
              <a:t>Can behave abnormally in the </a:t>
            </a:r>
            <a:r>
              <a:rPr lang="en-US" dirty="0" smtClean="0"/>
              <a:t>calculations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0.1 +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0.2 = 0.30000000000000004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Floating-Point Numbers</a:t>
            </a:r>
            <a:endParaRPr lang="bg-BG" sz="3800" dirty="0"/>
          </a:p>
        </p:txBody>
      </p:sp>
    </p:spTree>
    <p:extLst>
      <p:ext uri="{BB962C8B-B14F-4D97-AF65-F5344CB8AC3E}">
        <p14:creationId xmlns:p14="http://schemas.microsoft.com/office/powerpoint/2010/main" val="470189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Floating-Point </a:t>
            </a:r>
            <a:r>
              <a:rPr lang="en-US" sz="3800" dirty="0" smtClean="0"/>
              <a:t>Numbers – </a:t>
            </a:r>
            <a:r>
              <a:rPr lang="en-US" sz="3800" dirty="0"/>
              <a:t>Example</a:t>
            </a:r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760412" y="1246496"/>
            <a:ext cx="10515600" cy="5112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PI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Math.PI,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3.141592653589793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minValue = Number.MIN_VALUE,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5e-324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maxValue = Number.MAX_VALUE,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1.79e+308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div0 = PI / 0,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divMinus0 = -PI / 0,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-Infinity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unknown = div0 / divMinus0,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NaN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 = 0.1,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 = 0.2,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= 0.3,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equal = (a+b == sum); </a:t>
            </a:r>
            <a:r>
              <a:rPr lang="pt-BR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false!!!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('a+b = '+ (a+b) + ', sum = ' +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 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a+b? is ' + equal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434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All numbers in JavaScript are stored internally as double-precision floating-point </a:t>
            </a:r>
            <a:r>
              <a:rPr lang="en-US" dirty="0" smtClean="0"/>
              <a:t>numbers (64-bit)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According to the </a:t>
            </a:r>
            <a:r>
              <a:rPr lang="en-US" dirty="0">
                <a:hlinkClick r:id="rId2"/>
              </a:rPr>
              <a:t>IEEE-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754</a:t>
            </a:r>
            <a:r>
              <a:rPr lang="en-US" dirty="0"/>
              <a:t> </a:t>
            </a:r>
            <a:r>
              <a:rPr lang="en-US" dirty="0" smtClean="0"/>
              <a:t>standard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Can be wrapped as objects of type </a:t>
            </a:r>
            <a:r>
              <a:rPr lang="en-US" dirty="0" smtClean="0">
                <a:hlinkClick r:id="rId3"/>
              </a:rPr>
              <a:t>Number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in JavaScript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09636" y="4038600"/>
            <a:ext cx="10366376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value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= 3.14159;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= new Number(100);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Number { 100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= value + 1;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biggestNum = Number.MAX_VALUE;</a:t>
            </a:r>
          </a:p>
        </p:txBody>
      </p:sp>
    </p:spTree>
    <p:extLst>
      <p:ext uri="{BB962C8B-B14F-4D97-AF65-F5344CB8AC3E}">
        <p14:creationId xmlns:p14="http://schemas.microsoft.com/office/powerpoint/2010/main" val="403825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3338</Words>
  <Application>Microsoft Office PowerPoint</Application>
  <PresentationFormat>Custom</PresentationFormat>
  <Paragraphs>613</Paragraphs>
  <Slides>63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SoftUni 16x9</vt:lpstr>
      <vt:lpstr>2_SoftUni 16x9</vt:lpstr>
      <vt:lpstr>3_SoftUni 16x9</vt:lpstr>
      <vt:lpstr>JavaScript Syntax</vt:lpstr>
      <vt:lpstr>Table of Contents</vt:lpstr>
      <vt:lpstr>Data Types in JavaScript</vt:lpstr>
      <vt:lpstr>What Is a Data Type?</vt:lpstr>
      <vt:lpstr>JavaScript Data Types</vt:lpstr>
      <vt:lpstr>Integer Numbers</vt:lpstr>
      <vt:lpstr>Floating-Point Numbers</vt:lpstr>
      <vt:lpstr>Floating-Point Numbers – Example</vt:lpstr>
      <vt:lpstr>Numbers in JavaScript</vt:lpstr>
      <vt:lpstr>Numbers Conversion</vt:lpstr>
      <vt:lpstr>Number Parsing/Conversion </vt:lpstr>
      <vt:lpstr>The Boolean Data Type</vt:lpstr>
      <vt:lpstr>The String Data Type</vt:lpstr>
      <vt:lpstr>Strings are Unicode</vt:lpstr>
      <vt:lpstr>Object Type</vt:lpstr>
      <vt:lpstr>Data Types in JavaScript</vt:lpstr>
      <vt:lpstr>Undefined and Null Values</vt:lpstr>
      <vt:lpstr>Undefined and Null Values</vt:lpstr>
      <vt:lpstr>Checking the Type of a Variable</vt:lpstr>
      <vt:lpstr>Undefined / Null / Typeof</vt:lpstr>
      <vt:lpstr>Declaring and Using Variables</vt:lpstr>
      <vt:lpstr>What Is a Variable?</vt:lpstr>
      <vt:lpstr>Variable Characteristics</vt:lpstr>
      <vt:lpstr>Declaring Variables</vt:lpstr>
      <vt:lpstr>Identifiers</vt:lpstr>
      <vt:lpstr>Identifiers – Examples</vt:lpstr>
      <vt:lpstr>Assigning Values</vt:lpstr>
      <vt:lpstr>Local and Global Variables</vt:lpstr>
      <vt:lpstr>Variables in JavaScript</vt:lpstr>
      <vt:lpstr>Unresolvable Variables and Undefined</vt:lpstr>
      <vt:lpstr>Unresolvable Variables – Examples</vt:lpstr>
      <vt:lpstr>Unresolvable Variables</vt:lpstr>
      <vt:lpstr>JavaScript Strict Syntax</vt:lpstr>
      <vt:lpstr>JavaScript Strict Syntax</vt:lpstr>
      <vt:lpstr>Operators in JavaScript</vt:lpstr>
      <vt:lpstr>Arithmetic Operators</vt:lpstr>
      <vt:lpstr>Logical Operators</vt:lpstr>
      <vt:lpstr>Comparison Operators</vt:lpstr>
      <vt:lpstr>Assignment Operators</vt:lpstr>
      <vt:lpstr>Operators in JavaScript</vt:lpstr>
      <vt:lpstr>Other Operators</vt:lpstr>
      <vt:lpstr>Other Operators (2)</vt:lpstr>
      <vt:lpstr>Other Operators (3)</vt:lpstr>
      <vt:lpstr>Other Operators</vt:lpstr>
      <vt:lpstr>Expressions</vt:lpstr>
      <vt:lpstr>Expressions</vt:lpstr>
      <vt:lpstr>if and if-else</vt:lpstr>
      <vt:lpstr>Conditional Statements: if-else</vt:lpstr>
      <vt:lpstr>if and if-else</vt:lpstr>
      <vt:lpstr>switch-case</vt:lpstr>
      <vt:lpstr>The switch-case Statement</vt:lpstr>
      <vt:lpstr>How switch-case Works?</vt:lpstr>
      <vt:lpstr>The switch-case Statement</vt:lpstr>
      <vt:lpstr>False-like Conditions</vt:lpstr>
      <vt:lpstr>False-like Conditions</vt:lpstr>
      <vt:lpstr>Truthy values in conditions</vt:lpstr>
      <vt:lpstr>Falsy values in conditions</vt:lpstr>
      <vt:lpstr>Unexpected / Strange Behavior in JavaScript</vt:lpstr>
      <vt:lpstr>False-like Conditions</vt:lpstr>
      <vt:lpstr>Summary</vt:lpstr>
      <vt:lpstr>JavaScript Syntax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Syntax: Data Types, Variables, Expressions, Conditional Statements</dc:title>
  <dc:subject>Software Development Course</dc:subject>
  <dc:creator/>
  <cp:keywords>JS, JavaScript,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2015-12-16T22:04:03Z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